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More Sugar" charset="1" panose="00000000000000000000"/>
      <p:regular r:id="rId19"/>
    </p:embeddedFont>
    <p:embeddedFont>
      <p:font typeface="More Sugar Thin" charset="1" panose="00000000000000000000"/>
      <p:regular r:id="rId20"/>
    </p:embeddedFont>
    <p:embeddedFont>
      <p:font typeface="Copperplate Gothic 29 BC" charset="1" panose="020E0504020206020404"/>
      <p:regular r:id="rId21"/>
    </p:embeddedFont>
    <p:embeddedFont>
      <p:font typeface="Old Standard" charset="1" panose="02040503050505020303"/>
      <p:regular r:id="rId22"/>
    </p:embeddedFont>
    <p:embeddedFont>
      <p:font typeface="Alata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11" Target="../media/image60.png" Type="http://schemas.openxmlformats.org/officeDocument/2006/relationships/image"/><Relationship Id="rId12" Target="../media/image61.svg" Type="http://schemas.openxmlformats.org/officeDocument/2006/relationships/image"/><Relationship Id="rId2" Target="../media/image1.jpe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11" Target="../media/image60.png" Type="http://schemas.openxmlformats.org/officeDocument/2006/relationships/image"/><Relationship Id="rId12" Target="../media/image61.svg" Type="http://schemas.openxmlformats.org/officeDocument/2006/relationships/image"/><Relationship Id="rId2" Target="../media/image1.jpe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2" Target="../media/image1.jpe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6245">
            <a:off x="2398988" y="3336255"/>
            <a:ext cx="14079494" cy="3302281"/>
          </a:xfrm>
          <a:custGeom>
            <a:avLst/>
            <a:gdLst/>
            <a:ahLst/>
            <a:cxnLst/>
            <a:rect r="r" b="b" t="t" l="l"/>
            <a:pathLst>
              <a:path h="3302281" w="14079494">
                <a:moveTo>
                  <a:pt x="0" y="0"/>
                </a:moveTo>
                <a:lnTo>
                  <a:pt x="14079494" y="0"/>
                </a:lnTo>
                <a:lnTo>
                  <a:pt x="14079494" y="3302281"/>
                </a:lnTo>
                <a:lnTo>
                  <a:pt x="0" y="3302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34792">
            <a:off x="2792054" y="4372025"/>
            <a:ext cx="13720716" cy="144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9"/>
              </a:lnSpc>
            </a:pPr>
            <a:r>
              <a:rPr lang="en-US" sz="645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MONGODB  INTERVIEW QUESTIONS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776125" y="3080326"/>
            <a:ext cx="3040083" cy="4126348"/>
          </a:xfrm>
          <a:custGeom>
            <a:avLst/>
            <a:gdLst/>
            <a:ahLst/>
            <a:cxnLst/>
            <a:rect r="r" b="b" t="t" l="l"/>
            <a:pathLst>
              <a:path h="4126348" w="3040083">
                <a:moveTo>
                  <a:pt x="0" y="0"/>
                </a:moveTo>
                <a:lnTo>
                  <a:pt x="3040083" y="0"/>
                </a:lnTo>
                <a:lnTo>
                  <a:pt x="3040083" y="4126348"/>
                </a:lnTo>
                <a:lnTo>
                  <a:pt x="0" y="41263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471" r="-6025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441925">
            <a:off x="2307982" y="2871172"/>
            <a:ext cx="2630493" cy="2420054"/>
          </a:xfrm>
          <a:custGeom>
            <a:avLst/>
            <a:gdLst/>
            <a:ahLst/>
            <a:cxnLst/>
            <a:rect r="r" b="b" t="t" l="l"/>
            <a:pathLst>
              <a:path h="2420054" w="2630493">
                <a:moveTo>
                  <a:pt x="0" y="0"/>
                </a:moveTo>
                <a:lnTo>
                  <a:pt x="2630493" y="0"/>
                </a:lnTo>
                <a:lnTo>
                  <a:pt x="2630493" y="2420054"/>
                </a:lnTo>
                <a:lnTo>
                  <a:pt x="0" y="24200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82350" y="9174812"/>
            <a:ext cx="2953900" cy="590780"/>
          </a:xfrm>
          <a:custGeom>
            <a:avLst/>
            <a:gdLst/>
            <a:ahLst/>
            <a:cxnLst/>
            <a:rect r="r" b="b" t="t" l="l"/>
            <a:pathLst>
              <a:path h="590780" w="2953900">
                <a:moveTo>
                  <a:pt x="0" y="0"/>
                </a:moveTo>
                <a:lnTo>
                  <a:pt x="2953900" y="0"/>
                </a:lnTo>
                <a:lnTo>
                  <a:pt x="2953900" y="590780"/>
                </a:lnTo>
                <a:lnTo>
                  <a:pt x="0" y="5907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49158" y="9174812"/>
            <a:ext cx="3051990" cy="610398"/>
          </a:xfrm>
          <a:custGeom>
            <a:avLst/>
            <a:gdLst/>
            <a:ahLst/>
            <a:cxnLst/>
            <a:rect r="r" b="b" t="t" l="l"/>
            <a:pathLst>
              <a:path h="610398" w="3051990">
                <a:moveTo>
                  <a:pt x="0" y="0"/>
                </a:moveTo>
                <a:lnTo>
                  <a:pt x="3051991" y="0"/>
                </a:lnTo>
                <a:lnTo>
                  <a:pt x="3051991" y="610398"/>
                </a:lnTo>
                <a:lnTo>
                  <a:pt x="0" y="6103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772008" y="9375712"/>
            <a:ext cx="3606290" cy="268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5"/>
              </a:lnSpc>
            </a:pPr>
            <a:r>
              <a:rPr lang="en-US" sz="185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CHANDRIKA BIJORE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253088">
            <a:off x="12784724" y="5021075"/>
            <a:ext cx="952205" cy="988921"/>
          </a:xfrm>
          <a:custGeom>
            <a:avLst/>
            <a:gdLst/>
            <a:ahLst/>
            <a:cxnLst/>
            <a:rect r="r" b="b" t="t" l="l"/>
            <a:pathLst>
              <a:path h="988921" w="952205">
                <a:moveTo>
                  <a:pt x="0" y="0"/>
                </a:moveTo>
                <a:lnTo>
                  <a:pt x="952204" y="0"/>
                </a:lnTo>
                <a:lnTo>
                  <a:pt x="952204" y="988921"/>
                </a:lnTo>
                <a:lnTo>
                  <a:pt x="0" y="9889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234792">
            <a:off x="6742805" y="6019635"/>
            <a:ext cx="5810765" cy="601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5"/>
              </a:lnSpc>
            </a:pPr>
            <a:r>
              <a:rPr lang="en-US" sz="2732">
                <a:solidFill>
                  <a:srgbClr val="ED9AC2"/>
                </a:solidFill>
                <a:latin typeface="More Sugar"/>
                <a:ea typeface="More Sugar"/>
                <a:cs typeface="More Sugar"/>
                <a:sym typeface="More Sugar"/>
              </a:rPr>
              <a:t>RELEVANT FOR 2025</a:t>
            </a:r>
          </a:p>
          <a:p>
            <a:pPr algn="ctr">
              <a:lnSpc>
                <a:spcPts val="2295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877019" y="718907"/>
            <a:ext cx="9158928" cy="2764331"/>
          </a:xfrm>
          <a:custGeom>
            <a:avLst/>
            <a:gdLst/>
            <a:ahLst/>
            <a:cxnLst/>
            <a:rect r="r" b="b" t="t" l="l"/>
            <a:pathLst>
              <a:path h="2764331" w="9158928">
                <a:moveTo>
                  <a:pt x="0" y="2764331"/>
                </a:moveTo>
                <a:lnTo>
                  <a:pt x="9158927" y="2764331"/>
                </a:lnTo>
                <a:lnTo>
                  <a:pt x="9158927" y="0"/>
                </a:lnTo>
                <a:lnTo>
                  <a:pt x="0" y="0"/>
                </a:lnTo>
                <a:lnTo>
                  <a:pt x="0" y="27643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864238"/>
            <a:ext cx="273633" cy="2388858"/>
          </a:xfrm>
          <a:custGeom>
            <a:avLst/>
            <a:gdLst/>
            <a:ahLst/>
            <a:cxnLst/>
            <a:rect r="r" b="b" t="t" l="l"/>
            <a:pathLst>
              <a:path h="2388858" w="273633">
                <a:moveTo>
                  <a:pt x="0" y="0"/>
                </a:moveTo>
                <a:lnTo>
                  <a:pt x="273633" y="0"/>
                </a:lnTo>
                <a:lnTo>
                  <a:pt x="273633" y="2388858"/>
                </a:lnTo>
                <a:lnTo>
                  <a:pt x="0" y="2388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811040" y="6392913"/>
            <a:ext cx="273633" cy="2388858"/>
          </a:xfrm>
          <a:custGeom>
            <a:avLst/>
            <a:gdLst/>
            <a:ahLst/>
            <a:cxnLst/>
            <a:rect r="r" b="b" t="t" l="l"/>
            <a:pathLst>
              <a:path h="2388858" w="273633">
                <a:moveTo>
                  <a:pt x="273633" y="0"/>
                </a:moveTo>
                <a:lnTo>
                  <a:pt x="0" y="0"/>
                </a:lnTo>
                <a:lnTo>
                  <a:pt x="0" y="2388858"/>
                </a:lnTo>
                <a:lnTo>
                  <a:pt x="273633" y="2388858"/>
                </a:lnTo>
                <a:lnTo>
                  <a:pt x="27363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82490" y="1818427"/>
            <a:ext cx="7572048" cy="1077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14"/>
              </a:lnSpc>
            </a:pPr>
            <a:r>
              <a:rPr lang="en-US" sz="8436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QUESTION 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3492" y="4473002"/>
            <a:ext cx="11844285" cy="1087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9"/>
              </a:lnSpc>
            </a:pPr>
            <a:r>
              <a:rPr lang="en-US" sz="3844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WHAT IS THE DIFFERENCE BETWEEN MONGODB </a:t>
            </a:r>
          </a:p>
          <a:p>
            <a:pPr algn="l">
              <a:lnSpc>
                <a:spcPts val="4229"/>
              </a:lnSpc>
            </a:pPr>
            <a:r>
              <a:rPr lang="en-US" sz="3844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ATLAS AND SELF-HOSTED MONGODB?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92089" y="6409671"/>
            <a:ext cx="7444762" cy="2317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210">
                <a:solidFill>
                  <a:srgbClr val="FFFFFF"/>
                </a:solidFill>
                <a:latin typeface="Copperplate Gothic 29 BC"/>
                <a:ea typeface="Copperplate Gothic 29 BC"/>
                <a:cs typeface="Copperplate Gothic 29 BC"/>
                <a:sym typeface="Copperplate Gothic 29 BC"/>
              </a:rPr>
              <a:t>MONGODB ATLAS IS A FULLY MANAGED CLOUD DATABASE SERVICE, WHILE SELF-HOSTED MONGODB REQUIRES MANUAL SETUP AND MAINTENANCE.</a:t>
            </a:r>
          </a:p>
          <a:p>
            <a:pPr algn="ctr">
              <a:lnSpc>
                <a:spcPts val="3531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929060" y="8279239"/>
            <a:ext cx="4925478" cy="250752"/>
          </a:xfrm>
          <a:custGeom>
            <a:avLst/>
            <a:gdLst/>
            <a:ahLst/>
            <a:cxnLst/>
            <a:rect r="r" b="b" t="t" l="l"/>
            <a:pathLst>
              <a:path h="250752" w="4925478">
                <a:moveTo>
                  <a:pt x="0" y="0"/>
                </a:moveTo>
                <a:lnTo>
                  <a:pt x="4925478" y="0"/>
                </a:lnTo>
                <a:lnTo>
                  <a:pt x="4925478" y="250752"/>
                </a:lnTo>
                <a:lnTo>
                  <a:pt x="0" y="2507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031287" y="9457046"/>
            <a:ext cx="4431356" cy="32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MARCH 2025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253088">
            <a:off x="13319956" y="1170022"/>
            <a:ext cx="3995490" cy="4149554"/>
          </a:xfrm>
          <a:custGeom>
            <a:avLst/>
            <a:gdLst/>
            <a:ahLst/>
            <a:cxnLst/>
            <a:rect r="r" b="b" t="t" l="l"/>
            <a:pathLst>
              <a:path h="4149554" w="3995490">
                <a:moveTo>
                  <a:pt x="0" y="0"/>
                </a:moveTo>
                <a:lnTo>
                  <a:pt x="3995490" y="0"/>
                </a:lnTo>
                <a:lnTo>
                  <a:pt x="3995490" y="4149554"/>
                </a:lnTo>
                <a:lnTo>
                  <a:pt x="0" y="41495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22700" y="1220851"/>
            <a:ext cx="5966165" cy="1399337"/>
          </a:xfrm>
          <a:custGeom>
            <a:avLst/>
            <a:gdLst/>
            <a:ahLst/>
            <a:cxnLst/>
            <a:rect r="r" b="b" t="t" l="l"/>
            <a:pathLst>
              <a:path h="1399337" w="5966165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446961" y="1220851"/>
            <a:ext cx="5966165" cy="1399337"/>
          </a:xfrm>
          <a:custGeom>
            <a:avLst/>
            <a:gdLst/>
            <a:ahLst/>
            <a:cxnLst/>
            <a:rect r="r" b="b" t="t" l="l"/>
            <a:pathLst>
              <a:path h="1399337" w="5966165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7660" y="4668976"/>
            <a:ext cx="546302" cy="2974911"/>
          </a:xfrm>
          <a:custGeom>
            <a:avLst/>
            <a:gdLst/>
            <a:ahLst/>
            <a:cxnLst/>
            <a:rect r="r" b="b" t="t" l="l"/>
            <a:pathLst>
              <a:path h="2974911" w="546302">
                <a:moveTo>
                  <a:pt x="0" y="0"/>
                </a:moveTo>
                <a:lnTo>
                  <a:pt x="546302" y="0"/>
                </a:lnTo>
                <a:lnTo>
                  <a:pt x="546302" y="2974911"/>
                </a:lnTo>
                <a:lnTo>
                  <a:pt x="0" y="29749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854769" y="4668976"/>
            <a:ext cx="546302" cy="2974911"/>
          </a:xfrm>
          <a:custGeom>
            <a:avLst/>
            <a:gdLst/>
            <a:ahLst/>
            <a:cxnLst/>
            <a:rect r="r" b="b" t="t" l="l"/>
            <a:pathLst>
              <a:path h="2974911" w="546302">
                <a:moveTo>
                  <a:pt x="546301" y="0"/>
                </a:moveTo>
                <a:lnTo>
                  <a:pt x="0" y="0"/>
                </a:lnTo>
                <a:lnTo>
                  <a:pt x="0" y="2974911"/>
                </a:lnTo>
                <a:lnTo>
                  <a:pt x="546301" y="2974911"/>
                </a:lnTo>
                <a:lnTo>
                  <a:pt x="54630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02233" y="4573554"/>
            <a:ext cx="10296122" cy="341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2"/>
              </a:lnSpc>
            </a:pPr>
            <a:r>
              <a:rPr lang="en-US" sz="4178" spc="-12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Replication is the process of synchronizing data across multiple servers to ensure high availability and fault tolerance.</a:t>
            </a:r>
          </a:p>
          <a:p>
            <a:pPr algn="ctr">
              <a:lnSpc>
                <a:spcPts val="6852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35513">
            <a:off x="6314339" y="5409667"/>
            <a:ext cx="1902604" cy="1103510"/>
          </a:xfrm>
          <a:custGeom>
            <a:avLst/>
            <a:gdLst/>
            <a:ahLst/>
            <a:cxnLst/>
            <a:rect r="r" b="b" t="t" l="l"/>
            <a:pathLst>
              <a:path h="1103510" w="1902604">
                <a:moveTo>
                  <a:pt x="0" y="0"/>
                </a:moveTo>
                <a:lnTo>
                  <a:pt x="1902604" y="0"/>
                </a:lnTo>
                <a:lnTo>
                  <a:pt x="1902604" y="1103510"/>
                </a:lnTo>
                <a:lnTo>
                  <a:pt x="0" y="11035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52501" y="1534785"/>
            <a:ext cx="8219615" cy="106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750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QUESTION 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9959" y="3435588"/>
            <a:ext cx="17588082" cy="58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8"/>
              </a:lnSpc>
            </a:pPr>
            <a:r>
              <a:rPr lang="en-US" sz="411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WHAT IS REPLICATION IN MONGODB?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31287" y="9457046"/>
            <a:ext cx="4431356" cy="32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MARCH 2025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2561666">
            <a:off x="1630778" y="4331795"/>
            <a:ext cx="1065830" cy="478655"/>
          </a:xfrm>
          <a:custGeom>
            <a:avLst/>
            <a:gdLst/>
            <a:ahLst/>
            <a:cxnLst/>
            <a:rect r="r" b="b" t="t" l="l"/>
            <a:pathLst>
              <a:path h="478655" w="1065830">
                <a:moveTo>
                  <a:pt x="0" y="0"/>
                </a:moveTo>
                <a:lnTo>
                  <a:pt x="1065830" y="0"/>
                </a:lnTo>
                <a:lnTo>
                  <a:pt x="1065830" y="478654"/>
                </a:lnTo>
                <a:lnTo>
                  <a:pt x="0" y="4786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95669" y="809957"/>
            <a:ext cx="8191500" cy="1921279"/>
          </a:xfrm>
          <a:custGeom>
            <a:avLst/>
            <a:gdLst/>
            <a:ahLst/>
            <a:cxnLst/>
            <a:rect r="r" b="b" t="t" l="l"/>
            <a:pathLst>
              <a:path h="1921279" w="8191500">
                <a:moveTo>
                  <a:pt x="8191500" y="0"/>
                </a:moveTo>
                <a:lnTo>
                  <a:pt x="0" y="0"/>
                </a:lnTo>
                <a:lnTo>
                  <a:pt x="0" y="1921279"/>
                </a:lnTo>
                <a:lnTo>
                  <a:pt x="8191500" y="1921279"/>
                </a:lnTo>
                <a:lnTo>
                  <a:pt x="81915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3787613" y="4512782"/>
            <a:ext cx="405154" cy="3776855"/>
          </a:xfrm>
          <a:custGeom>
            <a:avLst/>
            <a:gdLst/>
            <a:ahLst/>
            <a:cxnLst/>
            <a:rect r="r" b="b" t="t" l="l"/>
            <a:pathLst>
              <a:path h="3776855" w="405154">
                <a:moveTo>
                  <a:pt x="405154" y="0"/>
                </a:moveTo>
                <a:lnTo>
                  <a:pt x="0" y="0"/>
                </a:lnTo>
                <a:lnTo>
                  <a:pt x="0" y="3776856"/>
                </a:lnTo>
                <a:lnTo>
                  <a:pt x="405154" y="3776856"/>
                </a:lnTo>
                <a:lnTo>
                  <a:pt x="40515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41979" y="407547"/>
            <a:ext cx="2198272" cy="2329493"/>
          </a:xfrm>
          <a:custGeom>
            <a:avLst/>
            <a:gdLst/>
            <a:ahLst/>
            <a:cxnLst/>
            <a:rect r="r" b="b" t="t" l="l"/>
            <a:pathLst>
              <a:path h="2329493" w="2198272">
                <a:moveTo>
                  <a:pt x="0" y="0"/>
                </a:moveTo>
                <a:lnTo>
                  <a:pt x="2198272" y="0"/>
                </a:lnTo>
                <a:lnTo>
                  <a:pt x="2198272" y="2329493"/>
                </a:lnTo>
                <a:lnTo>
                  <a:pt x="0" y="23294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2501" y="1275399"/>
            <a:ext cx="8219615" cy="106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750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QUESTION 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81469" y="4870211"/>
            <a:ext cx="12219680" cy="2775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409"/>
              </a:lnSpc>
              <a:spcBef>
                <a:spcPct val="0"/>
              </a:spcBef>
            </a:pPr>
            <a:r>
              <a:rPr lang="en-US" sz="5975" spc="-17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The $lookup operator is used to perform a left outer join between two collections.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91953" y="3373932"/>
            <a:ext cx="12359058" cy="534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38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WHAT IS THE PURPOSE OF THE $LOOKUP OPERATOR?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031287" y="9457046"/>
            <a:ext cx="4431356" cy="32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MARCH 2025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6245">
            <a:off x="3252182" y="4777690"/>
            <a:ext cx="11667627" cy="2736589"/>
          </a:xfrm>
          <a:custGeom>
            <a:avLst/>
            <a:gdLst/>
            <a:ahLst/>
            <a:cxnLst/>
            <a:rect r="r" b="b" t="t" l="l"/>
            <a:pathLst>
              <a:path h="2736589" w="11667627">
                <a:moveTo>
                  <a:pt x="0" y="0"/>
                </a:moveTo>
                <a:lnTo>
                  <a:pt x="11667627" y="0"/>
                </a:lnTo>
                <a:lnTo>
                  <a:pt x="11667627" y="2736589"/>
                </a:lnTo>
                <a:lnTo>
                  <a:pt x="0" y="2736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34792">
            <a:off x="3645291" y="5898980"/>
            <a:ext cx="11020820" cy="115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987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031287" y="9457046"/>
            <a:ext cx="4431356" cy="32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MARCH 2025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253088">
            <a:off x="6724555" y="984436"/>
            <a:ext cx="3460017" cy="3593433"/>
          </a:xfrm>
          <a:custGeom>
            <a:avLst/>
            <a:gdLst/>
            <a:ahLst/>
            <a:cxnLst/>
            <a:rect r="r" b="b" t="t" l="l"/>
            <a:pathLst>
              <a:path h="3593433" w="3460017">
                <a:moveTo>
                  <a:pt x="0" y="0"/>
                </a:moveTo>
                <a:lnTo>
                  <a:pt x="3460018" y="0"/>
                </a:lnTo>
                <a:lnTo>
                  <a:pt x="3460018" y="3593433"/>
                </a:lnTo>
                <a:lnTo>
                  <a:pt x="0" y="35934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215517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10285099">
            <a:off x="1430912" y="3626391"/>
            <a:ext cx="2006389" cy="908347"/>
          </a:xfrm>
          <a:custGeom>
            <a:avLst/>
            <a:gdLst/>
            <a:ahLst/>
            <a:cxnLst/>
            <a:rect r="r" b="b" t="t" l="l"/>
            <a:pathLst>
              <a:path h="908347" w="2006389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34937" y="1357185"/>
            <a:ext cx="11454899" cy="863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4"/>
              </a:lnSpc>
            </a:pPr>
            <a:r>
              <a:rPr lang="en-US" sz="606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WHAT TO BE COVER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30099" y="4526949"/>
            <a:ext cx="9286036" cy="301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8"/>
              </a:lnSpc>
            </a:pPr>
            <a:r>
              <a:rPr lang="en-US" sz="3651" spc="-10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These questions cover MongoDB essentials </a:t>
            </a:r>
          </a:p>
          <a:p>
            <a:pPr algn="l">
              <a:lnSpc>
                <a:spcPts val="5988"/>
              </a:lnSpc>
            </a:pPr>
            <a:r>
              <a:rPr lang="en-US" sz="3651" spc="-10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and advanced features, reflecting what’s </a:t>
            </a:r>
          </a:p>
          <a:p>
            <a:pPr algn="l">
              <a:lnSpc>
                <a:spcPts val="5988"/>
              </a:lnSpc>
            </a:pPr>
            <a:r>
              <a:rPr lang="en-US" sz="3651" spc="-10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happing</a:t>
            </a:r>
            <a:r>
              <a:rPr lang="en-US" sz="3651" spc="-10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in interviews and real-world applications."</a:t>
            </a:r>
          </a:p>
          <a:p>
            <a:pPr algn="l">
              <a:lnSpc>
                <a:spcPts val="5988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031287" y="9457046"/>
            <a:ext cx="4431356" cy="32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MARCH 2025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244855">
            <a:off x="13537654" y="2532061"/>
            <a:ext cx="3939404" cy="4294577"/>
          </a:xfrm>
          <a:custGeom>
            <a:avLst/>
            <a:gdLst/>
            <a:ahLst/>
            <a:cxnLst/>
            <a:rect r="r" b="b" t="t" l="l"/>
            <a:pathLst>
              <a:path h="4294577" w="3939404">
                <a:moveTo>
                  <a:pt x="0" y="0"/>
                </a:moveTo>
                <a:lnTo>
                  <a:pt x="3939404" y="0"/>
                </a:lnTo>
                <a:lnTo>
                  <a:pt x="3939404" y="4294576"/>
                </a:lnTo>
                <a:lnTo>
                  <a:pt x="0" y="42945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877019" y="718907"/>
            <a:ext cx="9158928" cy="2764331"/>
          </a:xfrm>
          <a:custGeom>
            <a:avLst/>
            <a:gdLst/>
            <a:ahLst/>
            <a:cxnLst/>
            <a:rect r="r" b="b" t="t" l="l"/>
            <a:pathLst>
              <a:path h="2764331" w="9158928">
                <a:moveTo>
                  <a:pt x="0" y="2764331"/>
                </a:moveTo>
                <a:lnTo>
                  <a:pt x="9158927" y="2764331"/>
                </a:lnTo>
                <a:lnTo>
                  <a:pt x="9158927" y="0"/>
                </a:lnTo>
                <a:lnTo>
                  <a:pt x="0" y="0"/>
                </a:lnTo>
                <a:lnTo>
                  <a:pt x="0" y="27643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864238"/>
            <a:ext cx="273633" cy="2388858"/>
          </a:xfrm>
          <a:custGeom>
            <a:avLst/>
            <a:gdLst/>
            <a:ahLst/>
            <a:cxnLst/>
            <a:rect r="r" b="b" t="t" l="l"/>
            <a:pathLst>
              <a:path h="2388858" w="273633">
                <a:moveTo>
                  <a:pt x="0" y="0"/>
                </a:moveTo>
                <a:lnTo>
                  <a:pt x="273633" y="0"/>
                </a:lnTo>
                <a:lnTo>
                  <a:pt x="273633" y="2388858"/>
                </a:lnTo>
                <a:lnTo>
                  <a:pt x="0" y="2388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811040" y="6392913"/>
            <a:ext cx="273633" cy="2388858"/>
          </a:xfrm>
          <a:custGeom>
            <a:avLst/>
            <a:gdLst/>
            <a:ahLst/>
            <a:cxnLst/>
            <a:rect r="r" b="b" t="t" l="l"/>
            <a:pathLst>
              <a:path h="2388858" w="273633">
                <a:moveTo>
                  <a:pt x="273633" y="0"/>
                </a:moveTo>
                <a:lnTo>
                  <a:pt x="0" y="0"/>
                </a:lnTo>
                <a:lnTo>
                  <a:pt x="0" y="2388858"/>
                </a:lnTo>
                <a:lnTo>
                  <a:pt x="273633" y="2388858"/>
                </a:lnTo>
                <a:lnTo>
                  <a:pt x="27363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82490" y="1818427"/>
            <a:ext cx="7572048" cy="1077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14"/>
              </a:lnSpc>
            </a:pPr>
            <a:r>
              <a:rPr lang="en-US" sz="8436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QUESTION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3492" y="4646838"/>
            <a:ext cx="7243452" cy="758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5344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WHAT IS MONGODB?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92089" y="6857346"/>
            <a:ext cx="7444762" cy="1421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210">
                <a:solidFill>
                  <a:srgbClr val="FFFFFF"/>
                </a:solidFill>
                <a:latin typeface="Copperplate Gothic 29 BC"/>
                <a:ea typeface="Copperplate Gothic 29 BC"/>
                <a:cs typeface="Copperplate Gothic 29 BC"/>
                <a:sym typeface="Copperplate Gothic 29 BC"/>
              </a:rPr>
              <a:t>MONGODB IS A NOSQL, DOCUMENT-ORIENTED DATABASE THAT STORES DATA IN JSON-LIKE FORMAT (BSON).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929060" y="8279239"/>
            <a:ext cx="4925478" cy="250752"/>
          </a:xfrm>
          <a:custGeom>
            <a:avLst/>
            <a:gdLst/>
            <a:ahLst/>
            <a:cxnLst/>
            <a:rect r="r" b="b" t="t" l="l"/>
            <a:pathLst>
              <a:path h="250752" w="4925478">
                <a:moveTo>
                  <a:pt x="0" y="0"/>
                </a:moveTo>
                <a:lnTo>
                  <a:pt x="4925478" y="0"/>
                </a:lnTo>
                <a:lnTo>
                  <a:pt x="4925478" y="250752"/>
                </a:lnTo>
                <a:lnTo>
                  <a:pt x="0" y="2507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031287" y="9457046"/>
            <a:ext cx="4431356" cy="32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MARCH 2025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253088">
            <a:off x="13319956" y="2829702"/>
            <a:ext cx="3995490" cy="4149554"/>
          </a:xfrm>
          <a:custGeom>
            <a:avLst/>
            <a:gdLst/>
            <a:ahLst/>
            <a:cxnLst/>
            <a:rect r="r" b="b" t="t" l="l"/>
            <a:pathLst>
              <a:path h="4149554" w="3995490">
                <a:moveTo>
                  <a:pt x="0" y="0"/>
                </a:moveTo>
                <a:lnTo>
                  <a:pt x="3995490" y="0"/>
                </a:lnTo>
                <a:lnTo>
                  <a:pt x="3995490" y="4149553"/>
                </a:lnTo>
                <a:lnTo>
                  <a:pt x="0" y="41495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4327275" y="834707"/>
            <a:ext cx="9639837" cy="2260980"/>
          </a:xfrm>
          <a:custGeom>
            <a:avLst/>
            <a:gdLst/>
            <a:ahLst/>
            <a:cxnLst/>
            <a:rect r="r" b="b" t="t" l="l"/>
            <a:pathLst>
              <a:path h="2260980" w="9639837">
                <a:moveTo>
                  <a:pt x="9639837" y="0"/>
                </a:moveTo>
                <a:lnTo>
                  <a:pt x="0" y="0"/>
                </a:lnTo>
                <a:lnTo>
                  <a:pt x="0" y="2260980"/>
                </a:lnTo>
                <a:lnTo>
                  <a:pt x="9639837" y="2260980"/>
                </a:lnTo>
                <a:lnTo>
                  <a:pt x="96398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6249" y="1482648"/>
            <a:ext cx="10888318" cy="1380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32"/>
              </a:lnSpc>
            </a:pPr>
            <a:r>
              <a:rPr lang="en-US" sz="9756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QUESTION 2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281248">
            <a:off x="6734307" y="7224982"/>
            <a:ext cx="1601074" cy="640429"/>
          </a:xfrm>
          <a:custGeom>
            <a:avLst/>
            <a:gdLst/>
            <a:ahLst/>
            <a:cxnLst/>
            <a:rect r="r" b="b" t="t" l="l"/>
            <a:pathLst>
              <a:path h="640429" w="1601074">
                <a:moveTo>
                  <a:pt x="0" y="0"/>
                </a:moveTo>
                <a:lnTo>
                  <a:pt x="1601074" y="0"/>
                </a:lnTo>
                <a:lnTo>
                  <a:pt x="1601074" y="640430"/>
                </a:lnTo>
                <a:lnTo>
                  <a:pt x="0" y="6404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89906" y="6721144"/>
            <a:ext cx="9804246" cy="1641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2743" spc="-82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MongoDB is schema-less, uses collections and documents, and is horizontally scalable, whereas relational databases use tables, rows, and columns with a fixed schema.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849085" y="3756193"/>
            <a:ext cx="453113" cy="2467448"/>
          </a:xfrm>
          <a:custGeom>
            <a:avLst/>
            <a:gdLst/>
            <a:ahLst/>
            <a:cxnLst/>
            <a:rect r="r" b="b" t="t" l="l"/>
            <a:pathLst>
              <a:path h="2467448" w="453113">
                <a:moveTo>
                  <a:pt x="0" y="0"/>
                </a:moveTo>
                <a:lnTo>
                  <a:pt x="453113" y="0"/>
                </a:lnTo>
                <a:lnTo>
                  <a:pt x="453113" y="2467448"/>
                </a:lnTo>
                <a:lnTo>
                  <a:pt x="0" y="2467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590291" y="6550166"/>
            <a:ext cx="380006" cy="2069341"/>
          </a:xfrm>
          <a:custGeom>
            <a:avLst/>
            <a:gdLst/>
            <a:ahLst/>
            <a:cxnLst/>
            <a:rect r="r" b="b" t="t" l="l"/>
            <a:pathLst>
              <a:path h="2069341" w="380006">
                <a:moveTo>
                  <a:pt x="380007" y="0"/>
                </a:moveTo>
                <a:lnTo>
                  <a:pt x="0" y="0"/>
                </a:lnTo>
                <a:lnTo>
                  <a:pt x="0" y="2069341"/>
                </a:lnTo>
                <a:lnTo>
                  <a:pt x="380007" y="2069341"/>
                </a:lnTo>
                <a:lnTo>
                  <a:pt x="38000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031287" y="9457046"/>
            <a:ext cx="4431356" cy="32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MARCH 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89906" y="4089606"/>
            <a:ext cx="9177206" cy="167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</a:pPr>
            <a:r>
              <a:rPr lang="en-US" sz="4253" spc="-12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What is the difference between </a:t>
            </a:r>
          </a:p>
          <a:p>
            <a:pPr algn="ctr">
              <a:lnSpc>
                <a:spcPts val="6975"/>
              </a:lnSpc>
            </a:pPr>
            <a:r>
              <a:rPr lang="en-US" sz="4253" spc="-12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MongoDB and relational databases?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1493">
            <a:off x="1011242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01493">
            <a:off x="1011242" y="1597454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8"/>
                </a:lnTo>
                <a:lnTo>
                  <a:pt x="0" y="285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1493">
            <a:off x="4630694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1493">
            <a:off x="4630694" y="1597454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8"/>
                </a:lnTo>
                <a:lnTo>
                  <a:pt x="0" y="285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89713" y="2174694"/>
            <a:ext cx="6459326" cy="105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5"/>
              </a:lnSpc>
            </a:pPr>
            <a:r>
              <a:rPr lang="en-US" sz="789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QUESTION 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970934" y="1570576"/>
            <a:ext cx="6252762" cy="7229391"/>
          </a:xfrm>
          <a:custGeom>
            <a:avLst/>
            <a:gdLst/>
            <a:ahLst/>
            <a:cxnLst/>
            <a:rect r="r" b="b" t="t" l="l"/>
            <a:pathLst>
              <a:path h="7229391" w="6252762">
                <a:moveTo>
                  <a:pt x="0" y="0"/>
                </a:moveTo>
                <a:lnTo>
                  <a:pt x="6252762" y="0"/>
                </a:lnTo>
                <a:lnTo>
                  <a:pt x="6252762" y="7229391"/>
                </a:lnTo>
                <a:lnTo>
                  <a:pt x="0" y="7229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34008" y="6018329"/>
            <a:ext cx="6176263" cy="2564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2"/>
              </a:lnSpc>
            </a:pPr>
            <a:r>
              <a:rPr lang="en-US" sz="3518" spc="-10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BSON (Binary JSON) is a binary-encoded format used by MongoDB to store documents.</a:t>
            </a:r>
          </a:p>
          <a:p>
            <a:pPr algn="l">
              <a:lnSpc>
                <a:spcPts val="5102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3502687" y="5625518"/>
            <a:ext cx="306260" cy="2854968"/>
          </a:xfrm>
          <a:custGeom>
            <a:avLst/>
            <a:gdLst/>
            <a:ahLst/>
            <a:cxnLst/>
            <a:rect r="r" b="b" t="t" l="l"/>
            <a:pathLst>
              <a:path h="2854968" w="306260">
                <a:moveTo>
                  <a:pt x="306260" y="0"/>
                </a:moveTo>
                <a:lnTo>
                  <a:pt x="0" y="0"/>
                </a:lnTo>
                <a:lnTo>
                  <a:pt x="0" y="2854969"/>
                </a:lnTo>
                <a:lnTo>
                  <a:pt x="306260" y="2854969"/>
                </a:lnTo>
                <a:lnTo>
                  <a:pt x="30626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9574">
            <a:off x="3999747" y="5196526"/>
            <a:ext cx="1945485" cy="275905"/>
          </a:xfrm>
          <a:custGeom>
            <a:avLst/>
            <a:gdLst/>
            <a:ahLst/>
            <a:cxnLst/>
            <a:rect r="r" b="b" t="t" l="l"/>
            <a:pathLst>
              <a:path h="275905" w="1945485">
                <a:moveTo>
                  <a:pt x="0" y="0"/>
                </a:moveTo>
                <a:lnTo>
                  <a:pt x="1945484" y="0"/>
                </a:lnTo>
                <a:lnTo>
                  <a:pt x="1945484" y="275906"/>
                </a:lnTo>
                <a:lnTo>
                  <a:pt x="0" y="2759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031287" y="9457046"/>
            <a:ext cx="4431356" cy="32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MARCH 2025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1826" y="4272692"/>
            <a:ext cx="5676729" cy="102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74"/>
              </a:lnSpc>
            </a:pPr>
            <a:r>
              <a:rPr lang="en-US" sz="5913" spc="-1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What is BSON?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67216" y="1028700"/>
            <a:ext cx="7315200" cy="1715747"/>
          </a:xfrm>
          <a:custGeom>
            <a:avLst/>
            <a:gdLst/>
            <a:ahLst/>
            <a:cxnLst/>
            <a:rect r="r" b="b" t="t" l="l"/>
            <a:pathLst>
              <a:path h="1715747" w="7315200">
                <a:moveTo>
                  <a:pt x="7315200" y="0"/>
                </a:moveTo>
                <a:lnTo>
                  <a:pt x="0" y="0"/>
                </a:lnTo>
                <a:lnTo>
                  <a:pt x="0" y="1715747"/>
                </a:lnTo>
                <a:lnTo>
                  <a:pt x="7315200" y="1715747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764631" y="1081424"/>
            <a:ext cx="7315200" cy="1715747"/>
          </a:xfrm>
          <a:custGeom>
            <a:avLst/>
            <a:gdLst/>
            <a:ahLst/>
            <a:cxnLst/>
            <a:rect r="r" b="b" t="t" l="l"/>
            <a:pathLst>
              <a:path h="1715747" w="7315200">
                <a:moveTo>
                  <a:pt x="7315200" y="0"/>
                </a:moveTo>
                <a:lnTo>
                  <a:pt x="0" y="0"/>
                </a:lnTo>
                <a:lnTo>
                  <a:pt x="0" y="1715747"/>
                </a:lnTo>
                <a:lnTo>
                  <a:pt x="7315200" y="1715747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24569" y="4269154"/>
            <a:ext cx="2105680" cy="107198"/>
          </a:xfrm>
          <a:custGeom>
            <a:avLst/>
            <a:gdLst/>
            <a:ahLst/>
            <a:cxnLst/>
            <a:rect r="r" b="b" t="t" l="l"/>
            <a:pathLst>
              <a:path h="107198" w="2105680">
                <a:moveTo>
                  <a:pt x="0" y="0"/>
                </a:moveTo>
                <a:lnTo>
                  <a:pt x="2105680" y="0"/>
                </a:lnTo>
                <a:lnTo>
                  <a:pt x="2105680" y="107199"/>
                </a:lnTo>
                <a:lnTo>
                  <a:pt x="0" y="107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21093" y="5290366"/>
            <a:ext cx="2307242" cy="3374954"/>
          </a:xfrm>
          <a:custGeom>
            <a:avLst/>
            <a:gdLst/>
            <a:ahLst/>
            <a:cxnLst/>
            <a:rect r="r" b="b" t="t" l="l"/>
            <a:pathLst>
              <a:path h="3374954" w="2307242">
                <a:moveTo>
                  <a:pt x="0" y="0"/>
                </a:moveTo>
                <a:lnTo>
                  <a:pt x="2307241" y="0"/>
                </a:lnTo>
                <a:lnTo>
                  <a:pt x="2307241" y="3374955"/>
                </a:lnTo>
                <a:lnTo>
                  <a:pt x="0" y="337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5669" y="1436953"/>
            <a:ext cx="10078187" cy="1307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2"/>
              </a:lnSpc>
            </a:pPr>
            <a:r>
              <a:rPr lang="en-US" sz="9202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QUESTION 4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031287" y="9457046"/>
            <a:ext cx="4431356" cy="32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MARCH 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19748" y="3656830"/>
            <a:ext cx="12125337" cy="148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5310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WHAT IS A PRIMARY KEY IN MONGODB?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53613" y="5912677"/>
            <a:ext cx="10130226" cy="2929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1"/>
              </a:lnSpc>
            </a:pPr>
            <a:r>
              <a:rPr lang="en-US" sz="5019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The _id field is the primary key in MongoDB, which uniquely identifies a document.</a:t>
            </a:r>
          </a:p>
          <a:p>
            <a:pPr algn="ctr">
              <a:lnSpc>
                <a:spcPts val="552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95669" y="809957"/>
            <a:ext cx="8191500" cy="1921279"/>
          </a:xfrm>
          <a:custGeom>
            <a:avLst/>
            <a:gdLst/>
            <a:ahLst/>
            <a:cxnLst/>
            <a:rect r="r" b="b" t="t" l="l"/>
            <a:pathLst>
              <a:path h="1921279" w="8191500">
                <a:moveTo>
                  <a:pt x="8191500" y="0"/>
                </a:moveTo>
                <a:lnTo>
                  <a:pt x="0" y="0"/>
                </a:lnTo>
                <a:lnTo>
                  <a:pt x="0" y="1921279"/>
                </a:lnTo>
                <a:lnTo>
                  <a:pt x="8191500" y="1921279"/>
                </a:lnTo>
                <a:lnTo>
                  <a:pt x="81915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4210393" y="5481445"/>
            <a:ext cx="405154" cy="3776855"/>
          </a:xfrm>
          <a:custGeom>
            <a:avLst/>
            <a:gdLst/>
            <a:ahLst/>
            <a:cxnLst/>
            <a:rect r="r" b="b" t="t" l="l"/>
            <a:pathLst>
              <a:path h="3776855" w="405154">
                <a:moveTo>
                  <a:pt x="405153" y="0"/>
                </a:moveTo>
                <a:lnTo>
                  <a:pt x="0" y="0"/>
                </a:lnTo>
                <a:lnTo>
                  <a:pt x="0" y="3776855"/>
                </a:lnTo>
                <a:lnTo>
                  <a:pt x="405153" y="3776855"/>
                </a:lnTo>
                <a:lnTo>
                  <a:pt x="4051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41979" y="407547"/>
            <a:ext cx="2198272" cy="2329493"/>
          </a:xfrm>
          <a:custGeom>
            <a:avLst/>
            <a:gdLst/>
            <a:ahLst/>
            <a:cxnLst/>
            <a:rect r="r" b="b" t="t" l="l"/>
            <a:pathLst>
              <a:path h="2329493" w="2198272">
                <a:moveTo>
                  <a:pt x="0" y="0"/>
                </a:moveTo>
                <a:lnTo>
                  <a:pt x="2198272" y="0"/>
                </a:lnTo>
                <a:lnTo>
                  <a:pt x="2198272" y="2329493"/>
                </a:lnTo>
                <a:lnTo>
                  <a:pt x="0" y="23294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2501" y="1275399"/>
            <a:ext cx="8219615" cy="106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750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QUESTION 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35218" y="5680077"/>
            <a:ext cx="11845841" cy="286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735"/>
              </a:lnSpc>
              <a:spcBef>
                <a:spcPct val="0"/>
              </a:spcBef>
            </a:pPr>
            <a:r>
              <a:rPr lang="en-US" sz="4625" spc="-138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Embedded</a:t>
            </a:r>
            <a:r>
              <a:rPr lang="en-US" sz="4625" spc="-138" u="none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 documents store related data within a single document, while references store related data in separate documents and link them using IDs.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0551" y="3594641"/>
            <a:ext cx="15890508" cy="1058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3817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WHAT IS THE DIFFERENCE BETWEEN EMBEDDED DOCUMENTS AND REFERENCES IN MONGODB?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031287" y="9457046"/>
            <a:ext cx="4431356" cy="32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MARCH 2025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22700" y="1220851"/>
            <a:ext cx="5966165" cy="1399337"/>
          </a:xfrm>
          <a:custGeom>
            <a:avLst/>
            <a:gdLst/>
            <a:ahLst/>
            <a:cxnLst/>
            <a:rect r="r" b="b" t="t" l="l"/>
            <a:pathLst>
              <a:path h="1399337" w="5966165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446961" y="1220851"/>
            <a:ext cx="5966165" cy="1399337"/>
          </a:xfrm>
          <a:custGeom>
            <a:avLst/>
            <a:gdLst/>
            <a:ahLst/>
            <a:cxnLst/>
            <a:rect r="r" b="b" t="t" l="l"/>
            <a:pathLst>
              <a:path h="1399337" w="5966165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7660" y="4668976"/>
            <a:ext cx="546302" cy="2974911"/>
          </a:xfrm>
          <a:custGeom>
            <a:avLst/>
            <a:gdLst/>
            <a:ahLst/>
            <a:cxnLst/>
            <a:rect r="r" b="b" t="t" l="l"/>
            <a:pathLst>
              <a:path h="2974911" w="546302">
                <a:moveTo>
                  <a:pt x="0" y="0"/>
                </a:moveTo>
                <a:lnTo>
                  <a:pt x="546302" y="0"/>
                </a:lnTo>
                <a:lnTo>
                  <a:pt x="546302" y="2974911"/>
                </a:lnTo>
                <a:lnTo>
                  <a:pt x="0" y="29749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854769" y="4668976"/>
            <a:ext cx="546302" cy="2974911"/>
          </a:xfrm>
          <a:custGeom>
            <a:avLst/>
            <a:gdLst/>
            <a:ahLst/>
            <a:cxnLst/>
            <a:rect r="r" b="b" t="t" l="l"/>
            <a:pathLst>
              <a:path h="2974911" w="546302">
                <a:moveTo>
                  <a:pt x="546301" y="0"/>
                </a:moveTo>
                <a:lnTo>
                  <a:pt x="0" y="0"/>
                </a:lnTo>
                <a:lnTo>
                  <a:pt x="0" y="2974911"/>
                </a:lnTo>
                <a:lnTo>
                  <a:pt x="546301" y="2974911"/>
                </a:lnTo>
                <a:lnTo>
                  <a:pt x="54630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02233" y="5083292"/>
            <a:ext cx="11318360" cy="2791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2"/>
              </a:lnSpc>
            </a:pPr>
            <a:r>
              <a:rPr lang="en-US" sz="4593" spc="-13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MongoDB supports multi-document ACID transactions starting from version 4.0.</a:t>
            </a:r>
          </a:p>
          <a:p>
            <a:pPr algn="ctr">
              <a:lnSpc>
                <a:spcPts val="7532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35513">
            <a:off x="12638749" y="4957873"/>
            <a:ext cx="1919214" cy="1113144"/>
          </a:xfrm>
          <a:custGeom>
            <a:avLst/>
            <a:gdLst/>
            <a:ahLst/>
            <a:cxnLst/>
            <a:rect r="r" b="b" t="t" l="l"/>
            <a:pathLst>
              <a:path h="1113144" w="1919214">
                <a:moveTo>
                  <a:pt x="0" y="0"/>
                </a:moveTo>
                <a:lnTo>
                  <a:pt x="1919213" y="0"/>
                </a:lnTo>
                <a:lnTo>
                  <a:pt x="1919213" y="1113144"/>
                </a:lnTo>
                <a:lnTo>
                  <a:pt x="0" y="11131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52501" y="1534785"/>
            <a:ext cx="8219615" cy="106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750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QUESTION 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9959" y="3435588"/>
            <a:ext cx="17588082" cy="58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8"/>
              </a:lnSpc>
            </a:pPr>
            <a:r>
              <a:rPr lang="en-US" sz="411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HOW DO YOU HANDLE TRANSACTIONS IN MONGODB?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31287" y="9457046"/>
            <a:ext cx="4431356" cy="32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MARCH 2025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2561666">
            <a:off x="1630778" y="4331795"/>
            <a:ext cx="1065830" cy="478655"/>
          </a:xfrm>
          <a:custGeom>
            <a:avLst/>
            <a:gdLst/>
            <a:ahLst/>
            <a:cxnLst/>
            <a:rect r="r" b="b" t="t" l="l"/>
            <a:pathLst>
              <a:path h="478655" w="1065830">
                <a:moveTo>
                  <a:pt x="0" y="0"/>
                </a:moveTo>
                <a:lnTo>
                  <a:pt x="1065830" y="0"/>
                </a:lnTo>
                <a:lnTo>
                  <a:pt x="1065830" y="478654"/>
                </a:lnTo>
                <a:lnTo>
                  <a:pt x="0" y="4786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4823" y="5881170"/>
            <a:ext cx="4260916" cy="852183"/>
          </a:xfrm>
          <a:custGeom>
            <a:avLst/>
            <a:gdLst/>
            <a:ahLst/>
            <a:cxnLst/>
            <a:rect r="r" b="b" t="t" l="l"/>
            <a:pathLst>
              <a:path h="852183" w="4260916">
                <a:moveTo>
                  <a:pt x="0" y="0"/>
                </a:moveTo>
                <a:lnTo>
                  <a:pt x="4260916" y="0"/>
                </a:lnTo>
                <a:lnTo>
                  <a:pt x="4260916" y="852184"/>
                </a:lnTo>
                <a:lnTo>
                  <a:pt x="0" y="852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47126" y="7419154"/>
            <a:ext cx="4233894" cy="846779"/>
          </a:xfrm>
          <a:custGeom>
            <a:avLst/>
            <a:gdLst/>
            <a:ahLst/>
            <a:cxnLst/>
            <a:rect r="r" b="b" t="t" l="l"/>
            <a:pathLst>
              <a:path h="846779" w="4233894">
                <a:moveTo>
                  <a:pt x="0" y="0"/>
                </a:moveTo>
                <a:lnTo>
                  <a:pt x="4233894" y="0"/>
                </a:lnTo>
                <a:lnTo>
                  <a:pt x="4233894" y="846778"/>
                </a:lnTo>
                <a:lnTo>
                  <a:pt x="0" y="846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6145" y="7419154"/>
            <a:ext cx="3995769" cy="799154"/>
          </a:xfrm>
          <a:custGeom>
            <a:avLst/>
            <a:gdLst/>
            <a:ahLst/>
            <a:cxnLst/>
            <a:rect r="r" b="b" t="t" l="l"/>
            <a:pathLst>
              <a:path h="799154" w="3995769">
                <a:moveTo>
                  <a:pt x="0" y="0"/>
                </a:moveTo>
                <a:lnTo>
                  <a:pt x="3995769" y="0"/>
                </a:lnTo>
                <a:lnTo>
                  <a:pt x="3995769" y="799153"/>
                </a:lnTo>
                <a:lnTo>
                  <a:pt x="0" y="7991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6622" y="2757962"/>
            <a:ext cx="4373509" cy="874702"/>
          </a:xfrm>
          <a:custGeom>
            <a:avLst/>
            <a:gdLst/>
            <a:ahLst/>
            <a:cxnLst/>
            <a:rect r="r" b="b" t="t" l="l"/>
            <a:pathLst>
              <a:path h="874702" w="4373509">
                <a:moveTo>
                  <a:pt x="0" y="0"/>
                </a:moveTo>
                <a:lnTo>
                  <a:pt x="4373508" y="0"/>
                </a:lnTo>
                <a:lnTo>
                  <a:pt x="4373508" y="874701"/>
                </a:lnTo>
                <a:lnTo>
                  <a:pt x="0" y="8747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23376" y="4348520"/>
            <a:ext cx="3757644" cy="751529"/>
          </a:xfrm>
          <a:custGeom>
            <a:avLst/>
            <a:gdLst/>
            <a:ahLst/>
            <a:cxnLst/>
            <a:rect r="r" b="b" t="t" l="l"/>
            <a:pathLst>
              <a:path h="751529" w="3757644">
                <a:moveTo>
                  <a:pt x="0" y="0"/>
                </a:moveTo>
                <a:lnTo>
                  <a:pt x="3757644" y="0"/>
                </a:lnTo>
                <a:lnTo>
                  <a:pt x="3757644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6145" y="4252838"/>
            <a:ext cx="4714462" cy="942892"/>
          </a:xfrm>
          <a:custGeom>
            <a:avLst/>
            <a:gdLst/>
            <a:ahLst/>
            <a:cxnLst/>
            <a:rect r="r" b="b" t="t" l="l"/>
            <a:pathLst>
              <a:path h="942892" w="4714462">
                <a:moveTo>
                  <a:pt x="0" y="0"/>
                </a:moveTo>
                <a:lnTo>
                  <a:pt x="4714462" y="0"/>
                </a:lnTo>
                <a:lnTo>
                  <a:pt x="4714462" y="942893"/>
                </a:lnTo>
                <a:lnTo>
                  <a:pt x="0" y="9428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721504" y="420644"/>
            <a:ext cx="6025196" cy="1413182"/>
          </a:xfrm>
          <a:custGeom>
            <a:avLst/>
            <a:gdLst/>
            <a:ahLst/>
            <a:cxnLst/>
            <a:rect r="r" b="b" t="t" l="l"/>
            <a:pathLst>
              <a:path h="1413182" w="6025196">
                <a:moveTo>
                  <a:pt x="6025196" y="0"/>
                </a:moveTo>
                <a:lnTo>
                  <a:pt x="0" y="0"/>
                </a:lnTo>
                <a:lnTo>
                  <a:pt x="0" y="1413182"/>
                </a:lnTo>
                <a:lnTo>
                  <a:pt x="6025196" y="1413182"/>
                </a:lnTo>
                <a:lnTo>
                  <a:pt x="6025196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4169154" y="592094"/>
            <a:ext cx="4672334" cy="1095875"/>
          </a:xfrm>
          <a:custGeom>
            <a:avLst/>
            <a:gdLst/>
            <a:ahLst/>
            <a:cxnLst/>
            <a:rect r="r" b="b" t="t" l="l"/>
            <a:pathLst>
              <a:path h="1095875" w="4672334">
                <a:moveTo>
                  <a:pt x="4672334" y="0"/>
                </a:moveTo>
                <a:lnTo>
                  <a:pt x="0" y="0"/>
                </a:lnTo>
                <a:lnTo>
                  <a:pt x="0" y="1095874"/>
                </a:lnTo>
                <a:lnTo>
                  <a:pt x="4672334" y="1095874"/>
                </a:lnTo>
                <a:lnTo>
                  <a:pt x="467233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66145" y="7687851"/>
            <a:ext cx="6021977" cy="32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33"/>
              </a:lnSpc>
            </a:pPr>
            <a:r>
              <a:rPr lang="en-US" sz="230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4. DURABILITY ("PERMANENT CHANGES")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2605" y="4576858"/>
            <a:ext cx="4990841" cy="32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4"/>
              </a:lnSpc>
            </a:pPr>
            <a:r>
              <a:rPr lang="en-US" sz="234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2. CONSISTENCY ("VALID STATE")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48765" y="1254041"/>
            <a:ext cx="6793357" cy="91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1"/>
              </a:lnSpc>
            </a:pPr>
            <a:r>
              <a:rPr lang="en-US" sz="644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WHAT IS ACID ?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031287" y="9457046"/>
            <a:ext cx="4431356" cy="32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MARCH 2025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34582" y="2722195"/>
            <a:ext cx="9824718" cy="93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3091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Ensures that a transaction is either fully completed or fully rolled back if any part of it fails.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466126" y="2733823"/>
            <a:ext cx="4614894" cy="922979"/>
          </a:xfrm>
          <a:custGeom>
            <a:avLst/>
            <a:gdLst/>
            <a:ahLst/>
            <a:cxnLst/>
            <a:rect r="r" b="b" t="t" l="l"/>
            <a:pathLst>
              <a:path h="922979" w="4614894">
                <a:moveTo>
                  <a:pt x="0" y="0"/>
                </a:moveTo>
                <a:lnTo>
                  <a:pt x="4614894" y="0"/>
                </a:lnTo>
                <a:lnTo>
                  <a:pt x="4614894" y="922979"/>
                </a:lnTo>
                <a:lnTo>
                  <a:pt x="0" y="9229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68187" y="3013578"/>
            <a:ext cx="5711956" cy="32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4"/>
              </a:lnSpc>
            </a:pPr>
            <a:r>
              <a:rPr lang="en-US" sz="234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1. ATOMICITY ("ALL OR NOTHING")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34582" y="4179015"/>
            <a:ext cx="9824718" cy="93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3091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Ensures that a database remains in a valid state before and after a transaction.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2863645" y="5881170"/>
            <a:ext cx="4260916" cy="852183"/>
          </a:xfrm>
          <a:custGeom>
            <a:avLst/>
            <a:gdLst/>
            <a:ahLst/>
            <a:cxnLst/>
            <a:rect r="r" b="b" t="t" l="l"/>
            <a:pathLst>
              <a:path h="852183" w="4260916">
                <a:moveTo>
                  <a:pt x="0" y="0"/>
                </a:moveTo>
                <a:lnTo>
                  <a:pt x="4260916" y="0"/>
                </a:lnTo>
                <a:lnTo>
                  <a:pt x="4260916" y="852184"/>
                </a:lnTo>
                <a:lnTo>
                  <a:pt x="0" y="852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12605" y="6159836"/>
            <a:ext cx="5513098" cy="32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4"/>
              </a:lnSpc>
            </a:pPr>
            <a:r>
              <a:rPr lang="en-US" sz="234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3.  ISOLATION ("NO INTERFERENCE")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13658" y="5635834"/>
            <a:ext cx="9666566" cy="130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85"/>
              </a:lnSpc>
            </a:pPr>
            <a:r>
              <a:rPr lang="en-US" sz="2986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Ensures that concurrent transactions do not interfere with each other and execute as if they were happening sequentially.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513658" y="7381054"/>
            <a:ext cx="9824718" cy="130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85"/>
              </a:lnSpc>
            </a:pPr>
            <a:r>
              <a:rPr lang="en-US" sz="2986">
                <a:solidFill>
                  <a:srgbClr val="FFFFFF"/>
                </a:solidFill>
                <a:latin typeface="Old Standard"/>
                <a:ea typeface="Old Standard"/>
                <a:cs typeface="Old Standard"/>
                <a:sym typeface="Old Standard"/>
              </a:rPr>
              <a:t>Ensures that once a transaction is committed, it remains permanently stored in the database, even after power failures or crashes.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44169" y="696374"/>
            <a:ext cx="5235974" cy="95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3"/>
              </a:lnSpc>
            </a:pPr>
            <a:r>
              <a:rPr lang="en-US" sz="670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QUESTION 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DAGhglf2HNo</dc:identifier>
  <dcterms:modified xsi:type="dcterms:W3CDTF">2011-08-01T06:04:30Z</dcterms:modified>
  <cp:revision>1</cp:revision>
  <dc:title>MongoDb Interview Questions</dc:title>
</cp:coreProperties>
</file>